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6" r:id="rId8"/>
    <p:sldId id="267" r:id="rId9"/>
    <p:sldId id="262" r:id="rId10"/>
    <p:sldId id="268" r:id="rId11"/>
    <p:sldId id="269" r:id="rId12"/>
    <p:sldId id="270" r:id="rId13"/>
    <p:sldId id="263" r:id="rId14"/>
    <p:sldId id="264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84884"/>
  </p:normalViewPr>
  <p:slideViewPr>
    <p:cSldViewPr snapToGrid="0">
      <p:cViewPr>
        <p:scale>
          <a:sx n="85" d="100"/>
          <a:sy n="85" d="100"/>
        </p:scale>
        <p:origin x="190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1AE6-CE8F-104B-B7CB-8ADB9C560BD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AD597-DB83-CE42-891D-E88169328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6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6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Logic: By comparing structure predictions of  native protein Vs. protein-tag maybe we can spot probable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9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3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Superimposer</a:t>
            </a:r>
            <a:r>
              <a:rPr lang="en-US" dirty="0"/>
              <a:t> algorithm  calculates translation and rotation matrix that rotates the reference and tagged structure such that their RMSD is minimized using singular value decomposition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4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7AD597-DB83-CE42-891D-E88169328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412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6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4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8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7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8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20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1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A2CB4-2FBD-0736-C378-74E2F7BE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7157" y="1099397"/>
            <a:ext cx="4869698" cy="2138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Uni-TAGGER: A U.I. FOR ALPHAFOLD EVALUATION OF RECOMBINANT </a:t>
            </a:r>
            <a:br>
              <a:rPr lang="en-US" sz="2200" dirty="0"/>
            </a:br>
            <a:r>
              <a:rPr lang="en-US" sz="2200" dirty="0"/>
              <a:t>TAG- INDUCED CONFORMATIONAL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1EDF2-9781-CD3C-920D-7F364140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>
            <a:normAutofit/>
          </a:bodyPr>
          <a:lstStyle/>
          <a:p>
            <a:r>
              <a:rPr lang="en-US"/>
              <a:t>CHRIS KONG &amp; HENRY SCOTT</a:t>
            </a:r>
          </a:p>
          <a:p>
            <a:r>
              <a:rPr lang="en-US"/>
              <a:t>BP219: FALL 2022</a:t>
            </a:r>
            <a:endParaRPr lang="en-US" dirty="0"/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6828D311-B582-473B-A71A-00BAEFDDF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4374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An abstract genetic concept">
            <a:extLst>
              <a:ext uri="{FF2B5EF4-FFF2-40B4-BE49-F238E27FC236}">
                <a16:creationId xmlns:a16="http://schemas.microsoft.com/office/drawing/2014/main" id="{2E8EA1E9-09EB-E377-E63A-A631BE8B6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3" r="3" b="6696"/>
          <a:stretch/>
        </p:blipFill>
        <p:spPr>
          <a:xfrm>
            <a:off x="540988" y="540000"/>
            <a:ext cx="6671025" cy="5778000"/>
          </a:xfrm>
          <a:prstGeom prst="rect">
            <a:avLst/>
          </a:prstGeom>
        </p:spPr>
      </p:pic>
      <p:cxnSp>
        <p:nvCxnSpPr>
          <p:cNvPr id="52" name="Straight Connector 45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5">
            <a:extLst>
              <a:ext uri="{FF2B5EF4-FFF2-40B4-BE49-F238E27FC236}">
                <a16:creationId xmlns:a16="http://schemas.microsoft.com/office/drawing/2014/main" id="{950B4532-90B0-4F38-8B86-C84A0416E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4374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5B28FD85-59C0-44FE-822A-75F0E9D2E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710374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3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0F6BC08-ED53-4690-9C3E-4FD639158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8023" y="1794956"/>
            <a:ext cx="2330503" cy="22965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89704-69EE-482E-A9B2-7E6527A6CD3F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Structure Prediction: </a:t>
            </a:r>
            <a:r>
              <a:rPr lang="en-US" b="1" dirty="0"/>
              <a:t>Go fetch! Now fetch again…</a:t>
            </a: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2947-E440-4721-9555-3D802F0A1D6B}"/>
              </a:ext>
            </a:extLst>
          </p:cNvPr>
          <p:cNvSpPr txBox="1"/>
          <p:nvPr/>
        </p:nvSpPr>
        <p:spPr>
          <a:xfrm>
            <a:off x="2660392" y="4038600"/>
            <a:ext cx="644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ColabFold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AlphaFold</a:t>
            </a:r>
            <a:r>
              <a:rPr lang="en-US" dirty="0"/>
              <a:t> Structure Prediction)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5FE76-4C99-4B7E-861F-D48F32CF787A}"/>
              </a:ext>
            </a:extLst>
          </p:cNvPr>
          <p:cNvSpPr/>
          <p:nvPr/>
        </p:nvSpPr>
        <p:spPr>
          <a:xfrm>
            <a:off x="1212797" y="2305080"/>
            <a:ext cx="233050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XXXXXXXXXX…CBP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2143A-66C6-4F7B-8E13-2B976F0B6C68}"/>
              </a:ext>
            </a:extLst>
          </p:cNvPr>
          <p:cNvSpPr/>
          <p:nvPr/>
        </p:nvSpPr>
        <p:spPr>
          <a:xfrm>
            <a:off x="1212797" y="2674412"/>
            <a:ext cx="233050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XXXXXXXXXXX…His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C04DE-595D-47B5-BE75-B6186021C860}"/>
              </a:ext>
            </a:extLst>
          </p:cNvPr>
          <p:cNvSpPr/>
          <p:nvPr/>
        </p:nvSpPr>
        <p:spPr>
          <a:xfrm>
            <a:off x="1222322" y="3352830"/>
            <a:ext cx="233050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XXXXXXXXXX…CBP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09D42A-9B19-4FC9-938B-A3947608DFD6}"/>
              </a:ext>
            </a:extLst>
          </p:cNvPr>
          <p:cNvSpPr/>
          <p:nvPr/>
        </p:nvSpPr>
        <p:spPr>
          <a:xfrm>
            <a:off x="1222322" y="3722162"/>
            <a:ext cx="2330503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XXXXXXXXXXX…His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AAF3C8A-2A6F-4559-86FE-5DFD78F7CE4F}"/>
              </a:ext>
            </a:extLst>
          </p:cNvPr>
          <p:cNvSpPr/>
          <p:nvPr/>
        </p:nvSpPr>
        <p:spPr>
          <a:xfrm>
            <a:off x="3771900" y="2238405"/>
            <a:ext cx="266700" cy="1971675"/>
          </a:xfrm>
          <a:prstGeom prst="rightBrace">
            <a:avLst>
              <a:gd name="adj1" fmla="val 8333"/>
              <a:gd name="adj2" fmla="val 4903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F768AB55-94CE-45BA-BF09-1D2CC5200BDB}"/>
              </a:ext>
            </a:extLst>
          </p:cNvPr>
          <p:cNvSpPr/>
          <p:nvPr/>
        </p:nvSpPr>
        <p:spPr>
          <a:xfrm rot="11032821">
            <a:off x="2892459" y="3758996"/>
            <a:ext cx="3208583" cy="2259003"/>
          </a:xfrm>
          <a:prstGeom prst="circularArrow">
            <a:avLst>
              <a:gd name="adj1" fmla="val 9693"/>
              <a:gd name="adj2" fmla="val 1142319"/>
              <a:gd name="adj3" fmla="val 20526725"/>
              <a:gd name="adj4" fmla="val 10236705"/>
              <a:gd name="adj5" fmla="val 160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F4AAEB-A4D1-4BFE-90F1-646C1767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09" y="2674412"/>
            <a:ext cx="1070830" cy="12870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F343E4-5D20-4ABB-9CB6-7454B4D6AB58}"/>
              </a:ext>
            </a:extLst>
          </p:cNvPr>
          <p:cNvSpPr txBox="1"/>
          <p:nvPr/>
        </p:nvSpPr>
        <p:spPr>
          <a:xfrm>
            <a:off x="439582" y="4199395"/>
            <a:ext cx="389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Native and Tag Variant </a:t>
            </a:r>
          </a:p>
          <a:p>
            <a:pPr algn="ctr"/>
            <a:r>
              <a:rPr lang="en-US" dirty="0"/>
              <a:t>Sequences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DE6EA8-9BB8-4E93-A706-92C5D328A491}"/>
              </a:ext>
            </a:extLst>
          </p:cNvPr>
          <p:cNvSpPr/>
          <p:nvPr/>
        </p:nvSpPr>
        <p:spPr>
          <a:xfrm>
            <a:off x="7451272" y="3238500"/>
            <a:ext cx="1703546" cy="531775"/>
          </a:xfrm>
          <a:prstGeom prst="rightArrow">
            <a:avLst>
              <a:gd name="adj1" fmla="val 50000"/>
              <a:gd name="adj2" fmla="val 5348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4FD1C-2A57-45F2-820D-56CF7A7C7319}"/>
              </a:ext>
            </a:extLst>
          </p:cNvPr>
          <p:cNvSpPr txBox="1"/>
          <p:nvPr/>
        </p:nvSpPr>
        <p:spPr>
          <a:xfrm>
            <a:off x="9017282" y="3992921"/>
            <a:ext cx="21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Ranked PDB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110071-2B09-48F1-A206-1C420C325ACD}"/>
              </a:ext>
            </a:extLst>
          </p:cNvPr>
          <p:cNvSpPr/>
          <p:nvPr/>
        </p:nvSpPr>
        <p:spPr>
          <a:xfrm rot="19285500">
            <a:off x="7301220" y="2621972"/>
            <a:ext cx="1942420" cy="394853"/>
          </a:xfrm>
          <a:prstGeom prst="rightArrow">
            <a:avLst>
              <a:gd name="adj1" fmla="val 50000"/>
              <a:gd name="adj2" fmla="val 588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F83AB0-4E53-41FE-9BC4-4604BBF278E6}"/>
              </a:ext>
            </a:extLst>
          </p:cNvPr>
          <p:cNvSpPr/>
          <p:nvPr/>
        </p:nvSpPr>
        <p:spPr>
          <a:xfrm rot="2503841">
            <a:off x="7278737" y="4016980"/>
            <a:ext cx="1942420" cy="394853"/>
          </a:xfrm>
          <a:prstGeom prst="rightArrow">
            <a:avLst>
              <a:gd name="adj1" fmla="val 50000"/>
              <a:gd name="adj2" fmla="val 588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81F67F12-0CC5-4305-888B-14CE69E80812}"/>
              </a:ext>
            </a:extLst>
          </p:cNvPr>
          <p:cNvSpPr/>
          <p:nvPr/>
        </p:nvSpPr>
        <p:spPr>
          <a:xfrm rot="2611276">
            <a:off x="7864473" y="2135271"/>
            <a:ext cx="1089326" cy="1089326"/>
          </a:xfrm>
          <a:prstGeom prst="mathMultiply">
            <a:avLst>
              <a:gd name="adj1" fmla="val 108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2D98B95C-9EA7-4C75-9F9A-9B071E35A159}"/>
              </a:ext>
            </a:extLst>
          </p:cNvPr>
          <p:cNvSpPr/>
          <p:nvPr/>
        </p:nvSpPr>
        <p:spPr>
          <a:xfrm rot="19095855">
            <a:off x="7771179" y="3753628"/>
            <a:ext cx="1089326" cy="1089326"/>
          </a:xfrm>
          <a:prstGeom prst="mathMultiply">
            <a:avLst>
              <a:gd name="adj1" fmla="val 108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53982-5513-4181-BB45-614B40FAEA55}"/>
              </a:ext>
            </a:extLst>
          </p:cNvPr>
          <p:cNvSpPr txBox="1"/>
          <p:nvPr/>
        </p:nvSpPr>
        <p:spPr>
          <a:xfrm>
            <a:off x="1222322" y="1084243"/>
            <a:ext cx="636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that I have all these sequences, how can I iterate through all of them and obtain the structures?</a:t>
            </a:r>
          </a:p>
        </p:txBody>
      </p:sp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926995-D4D0-4EE2-9BCE-4238FAAB8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156" y="4522560"/>
            <a:ext cx="2208393" cy="13802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4D9662B-E601-4101-A405-596C6A5DA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9150" y="1080211"/>
            <a:ext cx="1936139" cy="1436773"/>
          </a:xfrm>
          <a:prstGeom prst="rect">
            <a:avLst/>
          </a:prstGeom>
        </p:spPr>
      </p:pic>
      <p:pic>
        <p:nvPicPr>
          <p:cNvPr id="30" name="Picture 2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5B60C41-4789-481F-B13E-50AFD2378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255" y="1694054"/>
            <a:ext cx="2383197" cy="24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589704-69EE-482E-A9B2-7E6527A6CD3F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Structure Prediction: </a:t>
            </a:r>
            <a:r>
              <a:rPr lang="en-US" b="1" dirty="0"/>
              <a:t>Go fetch! Now fetch again…</a:t>
            </a:r>
            <a:endParaRPr lang="en-US" sz="1800" b="1" dirty="0"/>
          </a:p>
        </p:txBody>
      </p:sp>
      <p:graphicFrame>
        <p:nvGraphicFramePr>
          <p:cNvPr id="37" name="Table 37">
            <a:extLst>
              <a:ext uri="{FF2B5EF4-FFF2-40B4-BE49-F238E27FC236}">
                <a16:creationId xmlns:a16="http://schemas.microsoft.com/office/drawing/2014/main" id="{A89E283A-193F-4FE5-9353-6CDDA630957F}"/>
              </a:ext>
            </a:extLst>
          </p:cNvPr>
          <p:cNvGraphicFramePr>
            <a:graphicFrameLocks noGrp="1"/>
          </p:cNvGraphicFramePr>
          <p:nvPr/>
        </p:nvGraphicFramePr>
        <p:xfrm>
          <a:off x="1928563" y="1344057"/>
          <a:ext cx="8334873" cy="46160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85176">
                  <a:extLst>
                    <a:ext uri="{9D8B030D-6E8A-4147-A177-3AD203B41FA5}">
                      <a16:colId xmlns:a16="http://schemas.microsoft.com/office/drawing/2014/main" val="1296670642"/>
                    </a:ext>
                  </a:extLst>
                </a:gridCol>
                <a:gridCol w="4649697">
                  <a:extLst>
                    <a:ext uri="{9D8B030D-6E8A-4147-A177-3AD203B41FA5}">
                      <a16:colId xmlns:a16="http://schemas.microsoft.com/office/drawing/2014/main" val="1910708867"/>
                    </a:ext>
                  </a:extLst>
                </a:gridCol>
              </a:tblGrid>
              <a:tr h="11198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Similarities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168616"/>
                  </a:ext>
                </a:extLst>
              </a:tr>
              <a:tr h="3496186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Install Dependencies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Import Modules/Packages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Prediction Callback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Run 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Sequence input -&gt; dictionary of inputs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Save locally in the </a:t>
                      </a:r>
                      <a:r>
                        <a:rPr lang="en-US" dirty="0" err="1"/>
                        <a:t>colab</a:t>
                      </a:r>
                      <a:r>
                        <a:rPr lang="en-US" dirty="0"/>
                        <a:t> notebook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Separation of best ranked PDB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Returning a reference to the </a:t>
                      </a:r>
                      <a:r>
                        <a:rPr lang="en-US" dirty="0" err="1"/>
                        <a:t>filepaths</a:t>
                      </a:r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782333"/>
                  </a:ext>
                </a:extLst>
              </a:tr>
            </a:tbl>
          </a:graphicData>
        </a:graphic>
      </p:graphicFrame>
      <p:pic>
        <p:nvPicPr>
          <p:cNvPr id="38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92E7FF3-3F2C-49BD-8777-B76F39469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361" y="3757274"/>
            <a:ext cx="2235431" cy="2202851"/>
          </a:xfrm>
        </p:spPr>
      </p:pic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C2E98D1-9365-4196-A019-3E8A5680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66" y="3757274"/>
            <a:ext cx="2235431" cy="22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3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589704-69EE-482E-A9B2-7E6527A6CD3F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Structure Prediction: </a:t>
            </a:r>
            <a:r>
              <a:rPr lang="en-US" b="1" dirty="0"/>
              <a:t>Go fetch! Now fetch again…</a:t>
            </a:r>
            <a:endParaRPr lang="en-US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86A02-7F74-41DF-AF5C-BA7FAF67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270" y="4353434"/>
            <a:ext cx="5277587" cy="217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5B1B0A-A6FA-4718-AAF7-6EBA956E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91" y="2711183"/>
            <a:ext cx="4972744" cy="1133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F09C5-3737-4B97-829F-86264C56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65" y="2272209"/>
            <a:ext cx="5849166" cy="3648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6D77B2-757A-4420-A1AD-793974218164}"/>
              </a:ext>
            </a:extLst>
          </p:cNvPr>
          <p:cNvSpPr txBox="1"/>
          <p:nvPr/>
        </p:nvSpPr>
        <p:spPr>
          <a:xfrm>
            <a:off x="0" y="1799545"/>
            <a:ext cx="64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“What parameters are you sending to AF2?”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B612D8-96DE-4735-AC77-54D9498F28AC}"/>
              </a:ext>
            </a:extLst>
          </p:cNvPr>
          <p:cNvSpPr txBox="1"/>
          <p:nvPr/>
        </p:nvSpPr>
        <p:spPr>
          <a:xfrm>
            <a:off x="5917025" y="2288923"/>
            <a:ext cx="64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“Where are PDBs stored?”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3BB2D-92C6-422C-9B0B-D699FA900B89}"/>
              </a:ext>
            </a:extLst>
          </p:cNvPr>
          <p:cNvSpPr txBox="1"/>
          <p:nvPr/>
        </p:nvSpPr>
        <p:spPr>
          <a:xfrm>
            <a:off x="6611270" y="3950673"/>
            <a:ext cx="505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“How do you select for best ranked PDBs?”</a:t>
            </a:r>
          </a:p>
        </p:txBody>
      </p:sp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B3DFCCD-DA7D-48F0-9EA0-249BE53CE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764" y="1064157"/>
            <a:ext cx="1522176" cy="149999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5FBDC1-558D-477C-90D3-2206A32C4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0000">
            <a:off x="7799620" y="20358"/>
            <a:ext cx="2349282" cy="18606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B54CDE-974B-44F1-863F-0EFD8D981CA6}"/>
              </a:ext>
            </a:extLst>
          </p:cNvPr>
          <p:cNvSpPr txBox="1"/>
          <p:nvPr/>
        </p:nvSpPr>
        <p:spPr>
          <a:xfrm>
            <a:off x="8102317" y="479953"/>
            <a:ext cx="2007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I </a:t>
            </a:r>
          </a:p>
          <a:p>
            <a:pPr algn="ctr"/>
            <a:r>
              <a:rPr lang="en-US" dirty="0"/>
              <a:t>calculate RMSDs?</a:t>
            </a:r>
          </a:p>
        </p:txBody>
      </p:sp>
    </p:spTree>
    <p:extLst>
      <p:ext uri="{BB962C8B-B14F-4D97-AF65-F5344CB8AC3E}">
        <p14:creationId xmlns:p14="http://schemas.microsoft.com/office/powerpoint/2010/main" val="8694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BDEA13-5808-BC61-0A49-D5FBE4E157CE}"/>
              </a:ext>
            </a:extLst>
          </p:cNvPr>
          <p:cNvSpPr txBox="1"/>
          <p:nvPr/>
        </p:nvSpPr>
        <p:spPr>
          <a:xfrm>
            <a:off x="0" y="55440"/>
            <a:ext cx="1872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Output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2F13D8F-88F6-A165-AB6B-9D162E186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89" y="3767723"/>
            <a:ext cx="4233735" cy="2481844"/>
          </a:xfrm>
          <a:prstGeom prst="rect">
            <a:avLst/>
          </a:prstGeom>
        </p:spPr>
      </p:pic>
      <p:pic>
        <p:nvPicPr>
          <p:cNvPr id="8" name="movie3" descr="movie3">
            <a:hlinkClick r:id="" action="ppaction://media"/>
            <a:extLst>
              <a:ext uri="{FF2B5EF4-FFF2-40B4-BE49-F238E27FC236}">
                <a16:creationId xmlns:a16="http://schemas.microsoft.com/office/drawing/2014/main" id="{8C374796-2CAF-2272-8ACC-AD067488F9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40175" y="3658418"/>
            <a:ext cx="4233735" cy="3048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72A4B-00A4-A4C9-9353-5FCFA9DDDFEF}"/>
              </a:ext>
            </a:extLst>
          </p:cNvPr>
          <p:cNvSpPr txBox="1"/>
          <p:nvPr/>
        </p:nvSpPr>
        <p:spPr>
          <a:xfrm>
            <a:off x="844048" y="960087"/>
            <a:ext cx="4177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FASTA sequence for PDBID: 2ZOI</a:t>
            </a:r>
          </a:p>
          <a:p>
            <a:r>
              <a:rPr lang="en-US" sz="1600" dirty="0"/>
              <a:t>    (Photoactive Yellow Protein)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97BA0-80E6-C46A-2D50-861C2151DD34}"/>
              </a:ext>
            </a:extLst>
          </p:cNvPr>
          <p:cNvCxnSpPr>
            <a:cxnSpLocks/>
          </p:cNvCxnSpPr>
          <p:nvPr/>
        </p:nvCxnSpPr>
        <p:spPr>
          <a:xfrm>
            <a:off x="2253341" y="1654167"/>
            <a:ext cx="0" cy="718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FC931F-20F1-FC19-05F4-06172EC555F5}"/>
              </a:ext>
            </a:extLst>
          </p:cNvPr>
          <p:cNvSpPr txBox="1"/>
          <p:nvPr/>
        </p:nvSpPr>
        <p:spPr>
          <a:xfrm>
            <a:off x="1500443" y="2369362"/>
            <a:ext cx="2198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Uni-Tagger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DD3879-2A7B-5A66-652A-6CA7C14DEB2A}"/>
              </a:ext>
            </a:extLst>
          </p:cNvPr>
          <p:cNvCxnSpPr>
            <a:cxnSpLocks/>
          </p:cNvCxnSpPr>
          <p:nvPr/>
        </p:nvCxnSpPr>
        <p:spPr>
          <a:xfrm>
            <a:off x="2253341" y="2940332"/>
            <a:ext cx="0" cy="7180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B36BC0-A429-16D9-FC5A-28C697482B90}"/>
              </a:ext>
            </a:extLst>
          </p:cNvPr>
          <p:cNvSpPr txBox="1"/>
          <p:nvPr/>
        </p:nvSpPr>
        <p:spPr>
          <a:xfrm>
            <a:off x="6435353" y="1334767"/>
            <a:ext cx="175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aligned .PDB files for tag variants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7E9DF8-494E-1D87-53EC-EA751B14200C}"/>
              </a:ext>
            </a:extLst>
          </p:cNvPr>
          <p:cNvCxnSpPr>
            <a:cxnSpLocks/>
          </p:cNvCxnSpPr>
          <p:nvPr/>
        </p:nvCxnSpPr>
        <p:spPr>
          <a:xfrm>
            <a:off x="5021567" y="1796432"/>
            <a:ext cx="16183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himeraX (@UCSFChimeraX) / Twitter">
            <a:extLst>
              <a:ext uri="{FF2B5EF4-FFF2-40B4-BE49-F238E27FC236}">
                <a16:creationId xmlns:a16="http://schemas.microsoft.com/office/drawing/2014/main" id="{13BB0EA9-DE88-434A-B9C6-B385CCC4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70" y="1012592"/>
            <a:ext cx="1502943" cy="150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9F96C2-20F7-4460-8F9B-C456D391EA07}"/>
              </a:ext>
            </a:extLst>
          </p:cNvPr>
          <p:cNvCxnSpPr/>
          <p:nvPr/>
        </p:nvCxnSpPr>
        <p:spPr>
          <a:xfrm>
            <a:off x="2253341" y="2943536"/>
            <a:ext cx="27682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B400EE-F5CB-0701-7F3B-25FACD91B980}"/>
              </a:ext>
            </a:extLst>
          </p:cNvPr>
          <p:cNvCxnSpPr>
            <a:cxnSpLocks/>
          </p:cNvCxnSpPr>
          <p:nvPr/>
        </p:nvCxnSpPr>
        <p:spPr>
          <a:xfrm flipV="1">
            <a:off x="5021567" y="1796432"/>
            <a:ext cx="0" cy="1151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171792-1654-D538-7C9E-50A05BDA4931}"/>
              </a:ext>
            </a:extLst>
          </p:cNvPr>
          <p:cNvCxnSpPr>
            <a:cxnSpLocks/>
          </p:cNvCxnSpPr>
          <p:nvPr/>
        </p:nvCxnSpPr>
        <p:spPr>
          <a:xfrm>
            <a:off x="7953026" y="1764064"/>
            <a:ext cx="9211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86BDCD-08FC-E54F-29A6-828821EDFADB}"/>
              </a:ext>
            </a:extLst>
          </p:cNvPr>
          <p:cNvCxnSpPr>
            <a:cxnSpLocks/>
          </p:cNvCxnSpPr>
          <p:nvPr/>
        </p:nvCxnSpPr>
        <p:spPr>
          <a:xfrm>
            <a:off x="9857041" y="2695998"/>
            <a:ext cx="0" cy="841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6D706638-E56B-228F-6658-ADCC5F57B25B}"/>
              </a:ext>
            </a:extLst>
          </p:cNvPr>
          <p:cNvSpPr/>
          <p:nvPr/>
        </p:nvSpPr>
        <p:spPr>
          <a:xfrm rot="16200000">
            <a:off x="9738163" y="-1247117"/>
            <a:ext cx="450612" cy="4020886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CDF58-0278-0E84-C63D-BE1AC1C23908}"/>
              </a:ext>
            </a:extLst>
          </p:cNvPr>
          <p:cNvSpPr txBox="1"/>
          <p:nvPr/>
        </p:nvSpPr>
        <p:spPr>
          <a:xfrm>
            <a:off x="8191580" y="150785"/>
            <a:ext cx="356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Manual structure inspection</a:t>
            </a:r>
          </a:p>
        </p:txBody>
      </p:sp>
    </p:spTree>
    <p:extLst>
      <p:ext uri="{BB962C8B-B14F-4D97-AF65-F5344CB8AC3E}">
        <p14:creationId xmlns:p14="http://schemas.microsoft.com/office/powerpoint/2010/main" val="19057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2" descr="movie2">
            <a:hlinkClick r:id="" action="ppaction://media"/>
            <a:extLst>
              <a:ext uri="{FF2B5EF4-FFF2-40B4-BE49-F238E27FC236}">
                <a16:creationId xmlns:a16="http://schemas.microsoft.com/office/drawing/2014/main" id="{F3BCF12B-4C0A-087A-1ED3-82F876148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9797" y="972660"/>
            <a:ext cx="6807200" cy="5725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ECC60-2427-803D-A77C-348697906EBA}"/>
              </a:ext>
            </a:extLst>
          </p:cNvPr>
          <p:cNvSpPr txBox="1"/>
          <p:nvPr/>
        </p:nvSpPr>
        <p:spPr>
          <a:xfrm>
            <a:off x="386661" y="261258"/>
            <a:ext cx="110703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End Product: INSIGHT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F196A-B4E2-4DC5-D466-EA2B10C04D1C}"/>
              </a:ext>
            </a:extLst>
          </p:cNvPr>
          <p:cNvSpPr txBox="1"/>
          <p:nvPr/>
        </p:nvSpPr>
        <p:spPr>
          <a:xfrm>
            <a:off x="-747959" y="1791912"/>
            <a:ext cx="61032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4000" b="0" i="0" dirty="0">
              <a:effectLst/>
              <a:latin typeface="Helvetica Neue" panose="02000503000000020004" pitchFamily="2" charset="0"/>
            </a:endParaRPr>
          </a:p>
          <a:p>
            <a:pPr algn="ctr"/>
            <a:r>
              <a:rPr lang="en-US" sz="4000" b="0" i="0" dirty="0">
                <a:effectLst/>
                <a:latin typeface="Helvetica Neue" panose="02000503000000020004" pitchFamily="2" charset="0"/>
              </a:rPr>
              <a:t>1CJY</a:t>
            </a:r>
          </a:p>
          <a:p>
            <a:pPr algn="ctr"/>
            <a:r>
              <a:rPr lang="en-US" b="0" i="0" dirty="0">
                <a:effectLst/>
                <a:latin typeface="Helvetica Neue" panose="02000503000000020004" pitchFamily="2" charset="0"/>
              </a:rPr>
              <a:t>HUMAN CYTOSOLIC PHOSPHOLIPASE A2</a:t>
            </a:r>
          </a:p>
          <a:p>
            <a:pPr algn="ctr"/>
            <a:endParaRPr lang="en-US" dirty="0">
              <a:latin typeface="Helvetica Neue" panose="02000503000000020004" pitchFamily="2" charset="0"/>
            </a:endParaRPr>
          </a:p>
          <a:p>
            <a:r>
              <a:rPr lang="en-US" b="0" i="0" dirty="0">
                <a:effectLst/>
                <a:latin typeface="Helvetica Neue" panose="02000503000000020004" pitchFamily="2" charset="0"/>
              </a:rPr>
              <a:t>                                  Deposited PDB</a:t>
            </a:r>
          </a:p>
          <a:p>
            <a:r>
              <a:rPr lang="en-US" dirty="0">
                <a:latin typeface="Helvetica Neue" panose="02000503000000020004" pitchFamily="2" charset="0"/>
              </a:rPr>
              <a:t>                            Deposited PDB-6XHIS</a:t>
            </a:r>
          </a:p>
          <a:p>
            <a:r>
              <a:rPr lang="en-US" dirty="0">
                <a:latin typeface="Helvetica Neue" panose="02000503000000020004" pitchFamily="2" charset="0"/>
              </a:rPr>
              <a:t>                             Deposited PDB-CBP</a:t>
            </a:r>
          </a:p>
          <a:p>
            <a:r>
              <a:rPr lang="en-US" dirty="0">
                <a:latin typeface="Helvetica Neue" panose="02000503000000020004" pitchFamily="2" charset="0"/>
              </a:rPr>
              <a:t>                             Deposited PDB-CBD</a:t>
            </a:r>
          </a:p>
          <a:p>
            <a:r>
              <a:rPr lang="en-US" dirty="0">
                <a:latin typeface="Helvetica Neue" panose="02000503000000020004" pitchFamily="2" charset="0"/>
              </a:rPr>
              <a:t>                            Deposited PDB-</a:t>
            </a:r>
            <a:r>
              <a:rPr lang="en-US" dirty="0" err="1">
                <a:latin typeface="Helvetica Neue" panose="02000503000000020004" pitchFamily="2" charset="0"/>
              </a:rPr>
              <a:t>mNG</a:t>
            </a:r>
            <a:endParaRPr lang="en-US" b="0" i="0" dirty="0">
              <a:effectLst/>
              <a:latin typeface="Helvetica Neue" panose="02000503000000020004" pitchFamily="2" charset="0"/>
            </a:endParaRPr>
          </a:p>
          <a:p>
            <a:pPr algn="l"/>
            <a:endParaRPr lang="en-US" dirty="0">
              <a:latin typeface="Helvetica Neue" panose="02000503000000020004" pitchFamily="2" charset="0"/>
            </a:endParaRPr>
          </a:p>
          <a:p>
            <a:pPr algn="l"/>
            <a:endParaRPr lang="en-US" b="0" i="0" dirty="0">
              <a:effectLst/>
              <a:latin typeface="Helvetica Neue" panose="02000503000000020004" pitchFamily="2" charset="0"/>
            </a:endParaRPr>
          </a:p>
          <a:p>
            <a:pPr algn="l"/>
            <a:endParaRPr lang="en-US" b="0" i="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50747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69D7-905E-4E8C-BFF7-0D2A9E92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Future Directions		</a:t>
            </a:r>
          </a:p>
        </p:txBody>
      </p:sp>
      <p:pic>
        <p:nvPicPr>
          <p:cNvPr id="14" name="Picture 4" descr="Computer script on a screen">
            <a:extLst>
              <a:ext uri="{FF2B5EF4-FFF2-40B4-BE49-F238E27FC236}">
                <a16:creationId xmlns:a16="http://schemas.microsoft.com/office/drawing/2014/main" id="{1615B467-8C1F-29F6-B133-10994770E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5" r="51048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28DF-5E2A-438D-874A-A6EAE6DF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50" y="2759076"/>
            <a:ext cx="6121400" cy="3746651"/>
          </a:xfrm>
        </p:spPr>
        <p:txBody>
          <a:bodyPr>
            <a:normAutofit/>
          </a:bodyPr>
          <a:lstStyle/>
          <a:p>
            <a:r>
              <a:rPr lang="en-US" dirty="0"/>
              <a:t>AlphaFold2 Functionality to run in parallel?</a:t>
            </a:r>
          </a:p>
          <a:p>
            <a:r>
              <a:rPr lang="en-US" dirty="0"/>
              <a:t>Expanding tag variant library </a:t>
            </a:r>
          </a:p>
          <a:p>
            <a:r>
              <a:rPr lang="en-US" dirty="0"/>
              <a:t>Screen if sequence is in PDB database… if so, what can I do to manipulate it?</a:t>
            </a:r>
          </a:p>
          <a:p>
            <a:r>
              <a:rPr lang="en-US" dirty="0"/>
              <a:t>Display alignment in UI (</a:t>
            </a:r>
            <a:r>
              <a:rPr lang="en-US" dirty="0" err="1"/>
              <a:t>pymol</a:t>
            </a:r>
            <a:r>
              <a:rPr lang="en-US" dirty="0"/>
              <a:t>) </a:t>
            </a:r>
          </a:p>
          <a:p>
            <a:r>
              <a:rPr lang="en-US" dirty="0"/>
              <a:t>Evaluating tag effect on known multimerization</a:t>
            </a:r>
          </a:p>
          <a:p>
            <a:r>
              <a:rPr lang="en-US" dirty="0"/>
              <a:t>Generating per-residue RMSD scoring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9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18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20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48" name="Freeform: Shape 21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49" name="Freeform: Shape 23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50" name="Rectangle 2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Question marks in a line and one question mark is lit">
            <a:extLst>
              <a:ext uri="{FF2B5EF4-FFF2-40B4-BE49-F238E27FC236}">
                <a16:creationId xmlns:a16="http://schemas.microsoft.com/office/drawing/2014/main" id="{2320E553-3082-0AE2-F41D-F0204A0D1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3" b="1386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1" name="Rectangle 28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8D50A-4D65-6651-283F-7AAD304C1D58}"/>
              </a:ext>
            </a:extLst>
          </p:cNvPr>
          <p:cNvSpPr txBox="1"/>
          <p:nvPr/>
        </p:nvSpPr>
        <p:spPr>
          <a:xfrm>
            <a:off x="2197100" y="1079500"/>
            <a:ext cx="7797799" cy="21384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cap="all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52" name="Straight Connector 3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3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1EC739-F611-8097-2DE4-E9545385EA64}"/>
              </a:ext>
            </a:extLst>
          </p:cNvPr>
          <p:cNvSpPr txBox="1"/>
          <p:nvPr/>
        </p:nvSpPr>
        <p:spPr>
          <a:xfrm>
            <a:off x="0" y="-2921"/>
            <a:ext cx="120001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Problem</a:t>
            </a:r>
            <a:r>
              <a:rPr lang="en-US" sz="2400" dirty="0"/>
              <a:t>: </a:t>
            </a:r>
            <a:r>
              <a:rPr lang="en-US" sz="2400" b="1" dirty="0"/>
              <a:t>protein affinity/fusion tags…necessary- but can represent </a:t>
            </a:r>
            <a:r>
              <a:rPr lang="en-US" sz="2400" b="1" dirty="0" err="1"/>
              <a:t>blackboxes</a:t>
            </a:r>
            <a:endParaRPr lang="en-US" sz="2400" b="1" dirty="0"/>
          </a:p>
          <a:p>
            <a:endParaRPr lang="en-US" b="1" dirty="0"/>
          </a:p>
          <a:p>
            <a:r>
              <a:rPr lang="en-US" b="1" dirty="0"/>
              <a:t>  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  How do I choose the right tag?           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</a:t>
            </a:r>
          </a:p>
          <a:p>
            <a:endParaRPr lang="en-US" b="1" dirty="0"/>
          </a:p>
        </p:txBody>
      </p:sp>
      <p:pic>
        <p:nvPicPr>
          <p:cNvPr id="1026" name="Picture 2" descr="Persian Cat Room Guardian | Know Your Meme">
            <a:extLst>
              <a:ext uri="{FF2B5EF4-FFF2-40B4-BE49-F238E27FC236}">
                <a16:creationId xmlns:a16="http://schemas.microsoft.com/office/drawing/2014/main" id="{F3B1581B-F754-702A-A4D2-51BD8A13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460" y="984697"/>
            <a:ext cx="2099101" cy="197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96C61633-C6BC-A4A0-9480-7B08B440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30" y="3055480"/>
            <a:ext cx="2743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DC2CF-B00B-8D73-B652-F9B983C1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92" y="3610656"/>
            <a:ext cx="27305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E96B1-0A47-1BB0-8827-168CA44F7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30" y="4140432"/>
            <a:ext cx="2755900" cy="44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BDC51-09C5-2969-13CC-DCC47A67F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980" y="2487604"/>
            <a:ext cx="2705100" cy="4699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1180507E-0962-B586-7819-6E7142E23048}"/>
              </a:ext>
            </a:extLst>
          </p:cNvPr>
          <p:cNvSpPr/>
          <p:nvPr/>
        </p:nvSpPr>
        <p:spPr>
          <a:xfrm>
            <a:off x="3490736" y="2910055"/>
            <a:ext cx="1179443" cy="131455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38D1D6-F80A-7833-9A61-12F62338EBE8}"/>
              </a:ext>
            </a:extLst>
          </p:cNvPr>
          <p:cNvSpPr txBox="1"/>
          <p:nvPr/>
        </p:nvSpPr>
        <p:spPr>
          <a:xfrm>
            <a:off x="4622286" y="3148991"/>
            <a:ext cx="2314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picked the right tag and have my construct design!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8DF389B-40BF-19CC-EC1D-4BD700680441}"/>
              </a:ext>
            </a:extLst>
          </p:cNvPr>
          <p:cNvSpPr/>
          <p:nvPr/>
        </p:nvSpPr>
        <p:spPr>
          <a:xfrm>
            <a:off x="6889081" y="2910055"/>
            <a:ext cx="1179443" cy="1314552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YES! - Victory baby meme | Meme Generator">
            <a:extLst>
              <a:ext uri="{FF2B5EF4-FFF2-40B4-BE49-F238E27FC236}">
                <a16:creationId xmlns:a16="http://schemas.microsoft.com/office/drawing/2014/main" id="{327F39CF-E1C2-F261-DB2C-96E1AC96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37" y="960825"/>
            <a:ext cx="1996679" cy="19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D2A9B0-9301-74FE-B396-8D370F4B118F}"/>
              </a:ext>
            </a:extLst>
          </p:cNvPr>
          <p:cNvSpPr txBox="1"/>
          <p:nvPr/>
        </p:nvSpPr>
        <p:spPr>
          <a:xfrm>
            <a:off x="8068524" y="3172718"/>
            <a:ext cx="3723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Purification and Experimentation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Where’d my protein go!?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Why is my protein acting so abnormally ???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744DE5-4468-06C9-1A92-564A2F471A50}"/>
              </a:ext>
            </a:extLst>
          </p:cNvPr>
          <p:cNvSpPr txBox="1"/>
          <p:nvPr/>
        </p:nvSpPr>
        <p:spPr>
          <a:xfrm>
            <a:off x="2954984" y="5401379"/>
            <a:ext cx="6619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Solution</a:t>
            </a:r>
            <a:r>
              <a:rPr lang="en-US" sz="4800" dirty="0"/>
              <a:t>: Uni-Tagger</a:t>
            </a:r>
            <a:endParaRPr lang="en-US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87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7DFACB-AB20-E503-C31D-DBF724AC4BA4}"/>
              </a:ext>
            </a:extLst>
          </p:cNvPr>
          <p:cNvSpPr txBox="1"/>
          <p:nvPr/>
        </p:nvSpPr>
        <p:spPr>
          <a:xfrm>
            <a:off x="134302" y="226814"/>
            <a:ext cx="119129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Uni-Tagger</a:t>
            </a:r>
            <a:r>
              <a:rPr lang="en-US" sz="2000" dirty="0"/>
              <a:t>: A UI for evaluation of conformational changes to native structure induced by the   </a:t>
            </a:r>
          </a:p>
          <a:p>
            <a:r>
              <a:rPr lang="en-US" sz="2000" dirty="0"/>
              <a:t>                      introduction of a recombinant tag or fusion protein.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A75E4-2B66-83BD-CB4E-94D1795B8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835" y="1435758"/>
            <a:ext cx="1532780" cy="935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A16DC-A64F-CB21-F09A-D3D36801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712" y="1420011"/>
            <a:ext cx="1532786" cy="966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B417E8-E48D-C599-A9B9-05940950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017" y="1514413"/>
            <a:ext cx="1091301" cy="10380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6D844B-C5AA-5BC9-D98A-08EDC0EF876B}"/>
              </a:ext>
            </a:extLst>
          </p:cNvPr>
          <p:cNvCxnSpPr>
            <a:cxnSpLocks/>
          </p:cNvCxnSpPr>
          <p:nvPr/>
        </p:nvCxnSpPr>
        <p:spPr>
          <a:xfrm flipV="1">
            <a:off x="3632139" y="1261630"/>
            <a:ext cx="0" cy="3274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7104EB-3857-2752-9273-985F929584B3}"/>
              </a:ext>
            </a:extLst>
          </p:cNvPr>
          <p:cNvSpPr txBox="1"/>
          <p:nvPr/>
        </p:nvSpPr>
        <p:spPr>
          <a:xfrm>
            <a:off x="4807476" y="1071571"/>
            <a:ext cx="100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9512D-3175-BC3D-4C02-46EA4A55C604}"/>
              </a:ext>
            </a:extLst>
          </p:cNvPr>
          <p:cNvSpPr txBox="1"/>
          <p:nvPr/>
        </p:nvSpPr>
        <p:spPr>
          <a:xfrm>
            <a:off x="6524946" y="1092376"/>
            <a:ext cx="193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Protein-tag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8A730-6245-71F9-4DDB-1090C92CCB6C}"/>
              </a:ext>
            </a:extLst>
          </p:cNvPr>
          <p:cNvSpPr txBox="1"/>
          <p:nvPr/>
        </p:nvSpPr>
        <p:spPr>
          <a:xfrm>
            <a:off x="934601" y="2680336"/>
            <a:ext cx="272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Alphafold2 </a:t>
            </a:r>
          </a:p>
          <a:p>
            <a:pPr algn="ctr"/>
            <a:r>
              <a:rPr lang="en-US" sz="1600" b="1" dirty="0"/>
              <a:t>structure 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F96446-6F49-F85D-2F4D-E87F6A9E74C8}"/>
              </a:ext>
            </a:extLst>
          </p:cNvPr>
          <p:cNvCxnSpPr>
            <a:cxnSpLocks/>
          </p:cNvCxnSpPr>
          <p:nvPr/>
        </p:nvCxnSpPr>
        <p:spPr>
          <a:xfrm flipV="1">
            <a:off x="3632139" y="4637290"/>
            <a:ext cx="0" cy="14151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CE2253-3A4E-A668-CB84-D2DF1C763CDD}"/>
              </a:ext>
            </a:extLst>
          </p:cNvPr>
          <p:cNvSpPr txBox="1"/>
          <p:nvPr/>
        </p:nvSpPr>
        <p:spPr>
          <a:xfrm>
            <a:off x="6115644" y="1690205"/>
            <a:ext cx="532262" cy="38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65386-040B-E474-E73D-4BFCB6097868}"/>
              </a:ext>
            </a:extLst>
          </p:cNvPr>
          <p:cNvSpPr txBox="1"/>
          <p:nvPr/>
        </p:nvSpPr>
        <p:spPr>
          <a:xfrm>
            <a:off x="1777757" y="5088343"/>
            <a:ext cx="260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Biopython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41F47-D5BD-4403-95E8-70A38B76308E}"/>
              </a:ext>
            </a:extLst>
          </p:cNvPr>
          <p:cNvSpPr txBox="1"/>
          <p:nvPr/>
        </p:nvSpPr>
        <p:spPr>
          <a:xfrm>
            <a:off x="3913137" y="4705300"/>
            <a:ext cx="484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Rigid-body alignment of resultant structure predictions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AFF0F8-45A1-4591-7ED4-865D0958252B}"/>
              </a:ext>
            </a:extLst>
          </p:cNvPr>
          <p:cNvSpPr txBox="1"/>
          <p:nvPr/>
        </p:nvSpPr>
        <p:spPr>
          <a:xfrm>
            <a:off x="3815304" y="5328410"/>
            <a:ext cx="484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RMSD measurement of aligned protein vs protein-tag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36C044-D6CE-3C48-2CFB-C2355043C58F}"/>
              </a:ext>
            </a:extLst>
          </p:cNvPr>
          <p:cNvCxnSpPr>
            <a:cxnSpLocks/>
          </p:cNvCxnSpPr>
          <p:nvPr/>
        </p:nvCxnSpPr>
        <p:spPr>
          <a:xfrm>
            <a:off x="6208558" y="5080106"/>
            <a:ext cx="0" cy="293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821097B-D308-CA8A-E56C-54682BB1770F}"/>
              </a:ext>
            </a:extLst>
          </p:cNvPr>
          <p:cNvSpPr/>
          <p:nvPr/>
        </p:nvSpPr>
        <p:spPr>
          <a:xfrm>
            <a:off x="8058150" y="1273060"/>
            <a:ext cx="217170" cy="1152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E97957-E89D-AF42-0735-9E144894F34D}"/>
              </a:ext>
            </a:extLst>
          </p:cNvPr>
          <p:cNvSpPr txBox="1"/>
          <p:nvPr/>
        </p:nvSpPr>
        <p:spPr>
          <a:xfrm>
            <a:off x="8365855" y="1645747"/>
            <a:ext cx="215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operation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58740B-9F2F-B22D-81A9-35914ED0C8B2}"/>
              </a:ext>
            </a:extLst>
          </p:cNvPr>
          <p:cNvSpPr txBox="1"/>
          <p:nvPr/>
        </p:nvSpPr>
        <p:spPr>
          <a:xfrm>
            <a:off x="3721621" y="247726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A65A4E-5700-2B57-959A-FBA835C8F332}"/>
              </a:ext>
            </a:extLst>
          </p:cNvPr>
          <p:cNvSpPr/>
          <p:nvPr/>
        </p:nvSpPr>
        <p:spPr>
          <a:xfrm>
            <a:off x="4783755" y="3023645"/>
            <a:ext cx="1120140" cy="125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99E279-D757-2F37-4D93-B609352469F9}"/>
              </a:ext>
            </a:extLst>
          </p:cNvPr>
          <p:cNvSpPr/>
          <p:nvPr/>
        </p:nvSpPr>
        <p:spPr>
          <a:xfrm>
            <a:off x="9274273" y="2883606"/>
            <a:ext cx="1120140" cy="125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86469D-B87F-3716-A990-48DB4868ED74}"/>
              </a:ext>
            </a:extLst>
          </p:cNvPr>
          <p:cNvSpPr txBox="1"/>
          <p:nvPr/>
        </p:nvSpPr>
        <p:spPr>
          <a:xfrm>
            <a:off x="9121873" y="2420778"/>
            <a:ext cx="1371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Where: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700A00-DE63-8233-D32B-F5BF50276B8D}"/>
              </a:ext>
            </a:extLst>
          </p:cNvPr>
          <p:cNvSpPr txBox="1"/>
          <p:nvPr/>
        </p:nvSpPr>
        <p:spPr>
          <a:xfrm>
            <a:off x="10394413" y="2789525"/>
            <a:ext cx="240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= native protein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5E9FD5-23D1-DA35-2AA5-7B2EF2C8EA8F}"/>
              </a:ext>
            </a:extLst>
          </p:cNvPr>
          <p:cNvSpPr/>
          <p:nvPr/>
        </p:nvSpPr>
        <p:spPr>
          <a:xfrm>
            <a:off x="5891782" y="3022998"/>
            <a:ext cx="354874" cy="1257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86E945-3811-5D90-894A-1BA70F704FC0}"/>
              </a:ext>
            </a:extLst>
          </p:cNvPr>
          <p:cNvSpPr/>
          <p:nvPr/>
        </p:nvSpPr>
        <p:spPr>
          <a:xfrm>
            <a:off x="5888130" y="3242524"/>
            <a:ext cx="638241" cy="1257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AA22C8-746D-7F0C-E6E7-FA17219C38D4}"/>
              </a:ext>
            </a:extLst>
          </p:cNvPr>
          <p:cNvSpPr/>
          <p:nvPr/>
        </p:nvSpPr>
        <p:spPr>
          <a:xfrm>
            <a:off x="7632096" y="3014597"/>
            <a:ext cx="400084" cy="1257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AC00A0F-A735-4926-60C3-9895D39165A2}"/>
              </a:ext>
            </a:extLst>
          </p:cNvPr>
          <p:cNvSpPr/>
          <p:nvPr/>
        </p:nvSpPr>
        <p:spPr>
          <a:xfrm>
            <a:off x="7763496" y="3251305"/>
            <a:ext cx="1120134" cy="1257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FDAC34-2695-97D0-DD36-3AF1B45D0996}"/>
              </a:ext>
            </a:extLst>
          </p:cNvPr>
          <p:cNvSpPr/>
          <p:nvPr/>
        </p:nvSpPr>
        <p:spPr>
          <a:xfrm>
            <a:off x="6644668" y="3015386"/>
            <a:ext cx="1120140" cy="125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89FC4A-0788-B64D-9BD0-13F81FE724D8}"/>
              </a:ext>
            </a:extLst>
          </p:cNvPr>
          <p:cNvSpPr/>
          <p:nvPr/>
        </p:nvSpPr>
        <p:spPr>
          <a:xfrm>
            <a:off x="4783755" y="3243129"/>
            <a:ext cx="1120140" cy="125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5504699-0480-4E8C-8D67-7A63D6B2E5F0}"/>
              </a:ext>
            </a:extLst>
          </p:cNvPr>
          <p:cNvSpPr/>
          <p:nvPr/>
        </p:nvSpPr>
        <p:spPr>
          <a:xfrm>
            <a:off x="6648659" y="3251305"/>
            <a:ext cx="1120140" cy="125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9126C1-FF03-7BF4-29F9-64FCC77D638A}"/>
              </a:ext>
            </a:extLst>
          </p:cNvPr>
          <p:cNvSpPr/>
          <p:nvPr/>
        </p:nvSpPr>
        <p:spPr>
          <a:xfrm>
            <a:off x="9356569" y="3309964"/>
            <a:ext cx="282956" cy="1370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94DE34-2D64-80CE-AC19-98E5260C363D}"/>
              </a:ext>
            </a:extLst>
          </p:cNvPr>
          <p:cNvSpPr/>
          <p:nvPr/>
        </p:nvSpPr>
        <p:spPr>
          <a:xfrm>
            <a:off x="9385077" y="3558999"/>
            <a:ext cx="508896" cy="1370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7125A8-C925-D27E-4777-745B7E7E7BDA}"/>
              </a:ext>
            </a:extLst>
          </p:cNvPr>
          <p:cNvSpPr/>
          <p:nvPr/>
        </p:nvSpPr>
        <p:spPr>
          <a:xfrm>
            <a:off x="9857721" y="3300773"/>
            <a:ext cx="319004" cy="13705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0DE177-5078-ED99-C540-45FA53A1BC14}"/>
              </a:ext>
            </a:extLst>
          </p:cNvPr>
          <p:cNvSpPr/>
          <p:nvPr/>
        </p:nvSpPr>
        <p:spPr>
          <a:xfrm>
            <a:off x="9557229" y="3762276"/>
            <a:ext cx="719572" cy="1166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6938CD22-276C-BA2D-70CF-A9A6DC8B71EE}"/>
              </a:ext>
            </a:extLst>
          </p:cNvPr>
          <p:cNvSpPr/>
          <p:nvPr/>
        </p:nvSpPr>
        <p:spPr>
          <a:xfrm>
            <a:off x="10291212" y="3187484"/>
            <a:ext cx="206401" cy="791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D6A4BF-9E99-03D0-54CD-BECEE160834D}"/>
              </a:ext>
            </a:extLst>
          </p:cNvPr>
          <p:cNvSpPr txBox="1"/>
          <p:nvPr/>
        </p:nvSpPr>
        <p:spPr>
          <a:xfrm>
            <a:off x="10462703" y="3426241"/>
            <a:ext cx="240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= tags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F7DA2E-0645-56AD-82BF-CF12869671DF}"/>
              </a:ext>
            </a:extLst>
          </p:cNvPr>
          <p:cNvSpPr txBox="1"/>
          <p:nvPr/>
        </p:nvSpPr>
        <p:spPr>
          <a:xfrm>
            <a:off x="3575163" y="2868202"/>
            <a:ext cx="1317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Parallel evaluation of multiple  tags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BAD95B-D3D8-0893-4C7A-2278618FC2A5}"/>
              </a:ext>
            </a:extLst>
          </p:cNvPr>
          <p:cNvSpPr txBox="1"/>
          <p:nvPr/>
        </p:nvSpPr>
        <p:spPr>
          <a:xfrm>
            <a:off x="3548905" y="3654818"/>
            <a:ext cx="1317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Parallel evaluation of multiple proteins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A90AA252-C1F9-9200-8A08-E7C7BDD2C461}"/>
              </a:ext>
            </a:extLst>
          </p:cNvPr>
          <p:cNvSpPr/>
          <p:nvPr/>
        </p:nvSpPr>
        <p:spPr>
          <a:xfrm>
            <a:off x="4807476" y="3757478"/>
            <a:ext cx="97224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91495AD0-C69D-B13A-C3C8-34C24A2C3BAF}"/>
              </a:ext>
            </a:extLst>
          </p:cNvPr>
          <p:cNvSpPr/>
          <p:nvPr/>
        </p:nvSpPr>
        <p:spPr>
          <a:xfrm>
            <a:off x="5773266" y="3756831"/>
            <a:ext cx="3080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B109A66D-593B-C57E-F519-1D40D70595B4}"/>
              </a:ext>
            </a:extLst>
          </p:cNvPr>
          <p:cNvSpPr/>
          <p:nvPr/>
        </p:nvSpPr>
        <p:spPr>
          <a:xfrm>
            <a:off x="5775308" y="3976357"/>
            <a:ext cx="55397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18A7A9E8-1402-A187-B5A9-62F0ECD25C91}"/>
              </a:ext>
            </a:extLst>
          </p:cNvPr>
          <p:cNvSpPr/>
          <p:nvPr/>
        </p:nvSpPr>
        <p:spPr>
          <a:xfrm>
            <a:off x="7635127" y="3748430"/>
            <a:ext cx="34726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3DE5AF3-C1E8-A5D4-6699-BD91E82F1892}"/>
              </a:ext>
            </a:extLst>
          </p:cNvPr>
          <p:cNvSpPr/>
          <p:nvPr/>
        </p:nvSpPr>
        <p:spPr>
          <a:xfrm>
            <a:off x="7646526" y="3985138"/>
            <a:ext cx="972240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BE2AD19F-3019-F82A-D0EB-13E889A9F781}"/>
              </a:ext>
            </a:extLst>
          </p:cNvPr>
          <p:cNvSpPr/>
          <p:nvPr/>
        </p:nvSpPr>
        <p:spPr>
          <a:xfrm>
            <a:off x="6668389" y="3749219"/>
            <a:ext cx="97224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A997708-E30B-8F92-3624-F9510D54105F}"/>
              </a:ext>
            </a:extLst>
          </p:cNvPr>
          <p:cNvSpPr/>
          <p:nvPr/>
        </p:nvSpPr>
        <p:spPr>
          <a:xfrm>
            <a:off x="4807476" y="3976962"/>
            <a:ext cx="97224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D7BA6A53-DF52-C7BA-FB60-FB0402638442}"/>
              </a:ext>
            </a:extLst>
          </p:cNvPr>
          <p:cNvSpPr/>
          <p:nvPr/>
        </p:nvSpPr>
        <p:spPr>
          <a:xfrm>
            <a:off x="6672380" y="3985138"/>
            <a:ext cx="97224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ED10A069-5ACC-3C44-EF2E-BA4FEE488B49}"/>
              </a:ext>
            </a:extLst>
          </p:cNvPr>
          <p:cNvSpPr/>
          <p:nvPr/>
        </p:nvSpPr>
        <p:spPr>
          <a:xfrm>
            <a:off x="4818668" y="4182993"/>
            <a:ext cx="972245" cy="45719"/>
          </a:xfrm>
          <a:prstGeom prst="rect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D45EC9B8-61EF-DAF9-2C0B-FFC5596116C9}"/>
              </a:ext>
            </a:extLst>
          </p:cNvPr>
          <p:cNvSpPr/>
          <p:nvPr/>
        </p:nvSpPr>
        <p:spPr>
          <a:xfrm>
            <a:off x="5773603" y="4182346"/>
            <a:ext cx="3080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4A44907-2DC8-8519-7C6B-00D2F6576FBA}"/>
              </a:ext>
            </a:extLst>
          </p:cNvPr>
          <p:cNvSpPr/>
          <p:nvPr/>
        </p:nvSpPr>
        <p:spPr>
          <a:xfrm>
            <a:off x="5786500" y="4401872"/>
            <a:ext cx="553972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2BAE0C4A-A7D0-A4CB-D053-2F4F3E83A765}"/>
              </a:ext>
            </a:extLst>
          </p:cNvPr>
          <p:cNvSpPr/>
          <p:nvPr/>
        </p:nvSpPr>
        <p:spPr>
          <a:xfrm>
            <a:off x="7642181" y="4173945"/>
            <a:ext cx="347260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644D9B79-FFF7-D6AA-C1D8-0D0693AD1CF0}"/>
              </a:ext>
            </a:extLst>
          </p:cNvPr>
          <p:cNvSpPr/>
          <p:nvPr/>
        </p:nvSpPr>
        <p:spPr>
          <a:xfrm>
            <a:off x="7653591" y="4410653"/>
            <a:ext cx="972240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0BE09A3-BDDE-4574-2C36-159EB3B67CC6}"/>
              </a:ext>
            </a:extLst>
          </p:cNvPr>
          <p:cNvSpPr/>
          <p:nvPr/>
        </p:nvSpPr>
        <p:spPr>
          <a:xfrm>
            <a:off x="6679581" y="4174734"/>
            <a:ext cx="972245" cy="45719"/>
          </a:xfrm>
          <a:prstGeom prst="rect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B2B9747A-0767-1289-960F-74A601651DDF}"/>
              </a:ext>
            </a:extLst>
          </p:cNvPr>
          <p:cNvSpPr/>
          <p:nvPr/>
        </p:nvSpPr>
        <p:spPr>
          <a:xfrm>
            <a:off x="4818668" y="4402477"/>
            <a:ext cx="972245" cy="45719"/>
          </a:xfrm>
          <a:prstGeom prst="rect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2FDA7AAF-2B9F-91B4-678D-29DC7A163022}"/>
              </a:ext>
            </a:extLst>
          </p:cNvPr>
          <p:cNvSpPr/>
          <p:nvPr/>
        </p:nvSpPr>
        <p:spPr>
          <a:xfrm>
            <a:off x="6683572" y="4410653"/>
            <a:ext cx="972245" cy="45719"/>
          </a:xfrm>
          <a:prstGeom prst="rect">
            <a:avLst/>
          </a:prstGeom>
          <a:solidFill>
            <a:srgbClr val="FF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C3B354EA-48C1-AB86-5A47-1F23B0EC4069}"/>
              </a:ext>
            </a:extLst>
          </p:cNvPr>
          <p:cNvSpPr txBox="1"/>
          <p:nvPr/>
        </p:nvSpPr>
        <p:spPr>
          <a:xfrm>
            <a:off x="1982790" y="6237089"/>
            <a:ext cx="260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</a:t>
            </a:r>
          </a:p>
        </p:txBody>
      </p:sp>
      <p:cxnSp>
        <p:nvCxnSpPr>
          <p:cNvPr id="2071" name="Straight Connector 2070">
            <a:extLst>
              <a:ext uri="{FF2B5EF4-FFF2-40B4-BE49-F238E27FC236}">
                <a16:creationId xmlns:a16="http://schemas.microsoft.com/office/drawing/2014/main" id="{4F588AA2-0371-F21F-6339-2292ED48850F}"/>
              </a:ext>
            </a:extLst>
          </p:cNvPr>
          <p:cNvCxnSpPr>
            <a:cxnSpLocks/>
          </p:cNvCxnSpPr>
          <p:nvPr/>
        </p:nvCxnSpPr>
        <p:spPr>
          <a:xfrm flipV="1">
            <a:off x="3632139" y="6180929"/>
            <a:ext cx="0" cy="45108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" name="Straight Arrow Connector 2073">
            <a:extLst>
              <a:ext uri="{FF2B5EF4-FFF2-40B4-BE49-F238E27FC236}">
                <a16:creationId xmlns:a16="http://schemas.microsoft.com/office/drawing/2014/main" id="{D460BC87-86BA-B8E1-956D-F2966273D190}"/>
              </a:ext>
            </a:extLst>
          </p:cNvPr>
          <p:cNvCxnSpPr>
            <a:cxnSpLocks/>
          </p:cNvCxnSpPr>
          <p:nvPr/>
        </p:nvCxnSpPr>
        <p:spPr>
          <a:xfrm flipH="1">
            <a:off x="5159829" y="5636187"/>
            <a:ext cx="1047421" cy="600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Arrow Connector 2078">
            <a:extLst>
              <a:ext uri="{FF2B5EF4-FFF2-40B4-BE49-F238E27FC236}">
                <a16:creationId xmlns:a16="http://schemas.microsoft.com/office/drawing/2014/main" id="{E4A80AB4-2A26-3F41-990D-282C89D1FF1F}"/>
              </a:ext>
            </a:extLst>
          </p:cNvPr>
          <p:cNvCxnSpPr>
            <a:cxnSpLocks/>
          </p:cNvCxnSpPr>
          <p:nvPr/>
        </p:nvCxnSpPr>
        <p:spPr>
          <a:xfrm>
            <a:off x="6206733" y="5632627"/>
            <a:ext cx="1097581" cy="60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3" name="TextBox 2082">
            <a:extLst>
              <a:ext uri="{FF2B5EF4-FFF2-40B4-BE49-F238E27FC236}">
                <a16:creationId xmlns:a16="http://schemas.microsoft.com/office/drawing/2014/main" id="{CD9FECE1-904A-1B0C-B774-071FB2FBAC3E}"/>
              </a:ext>
            </a:extLst>
          </p:cNvPr>
          <p:cNvSpPr txBox="1"/>
          <p:nvPr/>
        </p:nvSpPr>
        <p:spPr>
          <a:xfrm>
            <a:off x="4075944" y="6236451"/>
            <a:ext cx="21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aligned .</a:t>
            </a:r>
            <a:r>
              <a:rPr lang="en-US" sz="1400" dirty="0" err="1"/>
              <a:t>pdb</a:t>
            </a:r>
            <a:r>
              <a:rPr lang="en-US" sz="1400" dirty="0"/>
              <a:t> coordinates </a:t>
            </a: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6661E760-3D29-2BC0-762E-43F106F651DE}"/>
              </a:ext>
            </a:extLst>
          </p:cNvPr>
          <p:cNvSpPr txBox="1"/>
          <p:nvPr/>
        </p:nvSpPr>
        <p:spPr>
          <a:xfrm>
            <a:off x="6336297" y="6214892"/>
            <a:ext cx="21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graph(s) of global RMSD values</a:t>
            </a:r>
          </a:p>
        </p:txBody>
      </p:sp>
      <p:sp>
        <p:nvSpPr>
          <p:cNvPr id="2085" name="Left Brace 2084">
            <a:extLst>
              <a:ext uri="{FF2B5EF4-FFF2-40B4-BE49-F238E27FC236}">
                <a16:creationId xmlns:a16="http://schemas.microsoft.com/office/drawing/2014/main" id="{4CDAC9AF-D041-7AC3-EFEE-7E22A3C1D962}"/>
              </a:ext>
            </a:extLst>
          </p:cNvPr>
          <p:cNvSpPr/>
          <p:nvPr/>
        </p:nvSpPr>
        <p:spPr>
          <a:xfrm>
            <a:off x="1143000" y="1092376"/>
            <a:ext cx="130628" cy="5539640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B68B2D16-6A60-FE43-DD6D-FD0E3898750A}"/>
              </a:ext>
            </a:extLst>
          </p:cNvPr>
          <p:cNvSpPr txBox="1"/>
          <p:nvPr/>
        </p:nvSpPr>
        <p:spPr>
          <a:xfrm>
            <a:off x="101156" y="3539030"/>
            <a:ext cx="107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UI </a:t>
            </a:r>
            <a:r>
              <a:rPr lang="en-US" b="1" dirty="0" err="1"/>
              <a:t>grad.io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31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9C92B-3CE4-3A1B-C8D3-1D6DE5F65542}"/>
              </a:ext>
            </a:extLst>
          </p:cNvPr>
          <p:cNvSpPr txBox="1"/>
          <p:nvPr/>
        </p:nvSpPr>
        <p:spPr>
          <a:xfrm>
            <a:off x="316992" y="294307"/>
            <a:ext cx="1107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AlphaFold2 predictions-&gt; PDB alignments and RMSD calculation: </a:t>
            </a:r>
            <a:r>
              <a:rPr lang="en-US" sz="2400" dirty="0" err="1">
                <a:solidFill>
                  <a:srgbClr val="FF0000"/>
                </a:solidFill>
              </a:rPr>
              <a:t>Biopython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B080C-1092-6153-172C-98681C101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981" y="1060772"/>
            <a:ext cx="8985893" cy="4277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B08C1-A1A3-42A5-1D13-A2ED8D38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677" y="5496163"/>
            <a:ext cx="5016499" cy="87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4D23A5-CA7B-0CF7-78A2-70B588D250D3}"/>
              </a:ext>
            </a:extLst>
          </p:cNvPr>
          <p:cNvSpPr txBox="1"/>
          <p:nvPr/>
        </p:nvSpPr>
        <p:spPr>
          <a:xfrm>
            <a:off x="3096768" y="5642964"/>
            <a:ext cx="1107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output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D0B592B-F4A6-1C96-C839-11E2E8962DC0}"/>
              </a:ext>
            </a:extLst>
          </p:cNvPr>
          <p:cNvSpPr/>
          <p:nvPr/>
        </p:nvSpPr>
        <p:spPr>
          <a:xfrm>
            <a:off x="2499360" y="1207008"/>
            <a:ext cx="432621" cy="199246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CFC3DB3-0742-7A3D-4612-629B0D5B2122}"/>
              </a:ext>
            </a:extLst>
          </p:cNvPr>
          <p:cNvSpPr/>
          <p:nvPr/>
        </p:nvSpPr>
        <p:spPr>
          <a:xfrm>
            <a:off x="2499359" y="3272586"/>
            <a:ext cx="432621" cy="199246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B531-F6B2-6BB4-279F-0BCFF79EE510}"/>
              </a:ext>
            </a:extLst>
          </p:cNvPr>
          <p:cNvSpPr txBox="1"/>
          <p:nvPr/>
        </p:nvSpPr>
        <p:spPr>
          <a:xfrm>
            <a:off x="316992" y="1833906"/>
            <a:ext cx="2170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Counting the  number of AA reference</a:t>
            </a:r>
          </a:p>
          <a:p>
            <a:pPr algn="ctr"/>
            <a:r>
              <a:rPr lang="en-US" sz="1200" dirty="0"/>
              <a:t> structure and residues to be used in RMSD calc.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3FA39-0018-D191-B08D-EAE9B1A901CB}"/>
              </a:ext>
            </a:extLst>
          </p:cNvPr>
          <p:cNvSpPr txBox="1"/>
          <p:nvPr/>
        </p:nvSpPr>
        <p:spPr>
          <a:xfrm>
            <a:off x="112873" y="3434193"/>
            <a:ext cx="2170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Assigning the calculated count to an object I can call for RMSD calc  and printing the count for a double check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5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13E356A-3925-3EB6-F2AF-AD884E5C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33" y="1010104"/>
            <a:ext cx="5709237" cy="2933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AB7DF-9808-0EC5-7F39-CEB075F7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449" y="3998577"/>
            <a:ext cx="5709237" cy="2481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00ABA8-3A7A-C87F-6C74-0A45C4303CAD}"/>
              </a:ext>
            </a:extLst>
          </p:cNvPr>
          <p:cNvSpPr txBox="1"/>
          <p:nvPr/>
        </p:nvSpPr>
        <p:spPr>
          <a:xfrm>
            <a:off x="316992" y="294307"/>
            <a:ext cx="1107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AlphaFold2 predictions-&gt; PDB alignments and RMSD calculation: </a:t>
            </a:r>
            <a:r>
              <a:rPr lang="en-US" sz="2400" dirty="0" err="1">
                <a:solidFill>
                  <a:srgbClr val="FF0000"/>
                </a:solidFill>
              </a:rPr>
              <a:t>Biopython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D6075C-EA4A-D651-D433-24CBBD75CF66}"/>
              </a:ext>
            </a:extLst>
          </p:cNvPr>
          <p:cNvSpPr txBox="1"/>
          <p:nvPr/>
        </p:nvSpPr>
        <p:spPr>
          <a:xfrm>
            <a:off x="4248105" y="64805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andersx</a:t>
            </a:r>
            <a:r>
              <a:rPr lang="en-US" dirty="0"/>
              <a:t>/6354971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C66AF63-2732-30F2-C4E9-8B5F69CE955C}"/>
              </a:ext>
            </a:extLst>
          </p:cNvPr>
          <p:cNvSpPr/>
          <p:nvPr/>
        </p:nvSpPr>
        <p:spPr>
          <a:xfrm>
            <a:off x="3500720" y="1262357"/>
            <a:ext cx="373313" cy="46166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92DA1-DD7E-4EDB-2C02-58D94858E62F}"/>
              </a:ext>
            </a:extLst>
          </p:cNvPr>
          <p:cNvSpPr txBox="1"/>
          <p:nvPr/>
        </p:nvSpPr>
        <p:spPr>
          <a:xfrm>
            <a:off x="741336" y="1262356"/>
            <a:ext cx="275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Assigning the range of residues to be used for RMSD calc.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8AF484D3-9025-B8EC-DCCA-FDD42AB3EB11}"/>
              </a:ext>
            </a:extLst>
          </p:cNvPr>
          <p:cNvSpPr/>
          <p:nvPr/>
        </p:nvSpPr>
        <p:spPr>
          <a:xfrm>
            <a:off x="3500720" y="1915609"/>
            <a:ext cx="373313" cy="7764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2BC0D-7839-8F4E-3249-25544A6D9FB7}"/>
              </a:ext>
            </a:extLst>
          </p:cNvPr>
          <p:cNvSpPr txBox="1"/>
          <p:nvPr/>
        </p:nvSpPr>
        <p:spPr>
          <a:xfrm>
            <a:off x="741336" y="2073007"/>
            <a:ext cx="275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Iterating through multiple tag variant </a:t>
            </a:r>
            <a:r>
              <a:rPr lang="en-US" sz="1200" dirty="0" err="1"/>
              <a:t>alphafold</a:t>
            </a:r>
            <a:r>
              <a:rPr lang="en-US" sz="1200" dirty="0"/>
              <a:t> predictions for the same base protein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972140A-660E-4534-3B56-A5C4D84EEFA9}"/>
              </a:ext>
            </a:extLst>
          </p:cNvPr>
          <p:cNvSpPr/>
          <p:nvPr/>
        </p:nvSpPr>
        <p:spPr>
          <a:xfrm>
            <a:off x="3493670" y="3068323"/>
            <a:ext cx="373313" cy="7764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4C3E57-984B-B7C3-4067-BEC704C3D357}"/>
              </a:ext>
            </a:extLst>
          </p:cNvPr>
          <p:cNvSpPr txBox="1"/>
          <p:nvPr/>
        </p:nvSpPr>
        <p:spPr>
          <a:xfrm>
            <a:off x="829000" y="3185163"/>
            <a:ext cx="2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setting variables for alignment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E1EB2EDD-CAB3-D861-BE16-C8B989098103}"/>
              </a:ext>
            </a:extLst>
          </p:cNvPr>
          <p:cNvSpPr/>
          <p:nvPr/>
        </p:nvSpPr>
        <p:spPr>
          <a:xfrm>
            <a:off x="3462830" y="4040104"/>
            <a:ext cx="373313" cy="244045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DB6DF4-772C-F9B3-982D-F95A72FA21CA}"/>
              </a:ext>
            </a:extLst>
          </p:cNvPr>
          <p:cNvSpPr txBox="1"/>
          <p:nvPr/>
        </p:nvSpPr>
        <p:spPr>
          <a:xfrm>
            <a:off x="829000" y="5008737"/>
            <a:ext cx="275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Running fixed body alignment algo with </a:t>
            </a:r>
            <a:r>
              <a:rPr lang="en-US" sz="1200" dirty="0" err="1"/>
              <a:t>Bio.PDB.Superimposer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298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CF6E2-80E6-342E-D112-7A5EEE61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694" y="955191"/>
            <a:ext cx="5468006" cy="3499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7A5AE-B21E-BB49-5A0A-EADD8812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288" y="5249137"/>
            <a:ext cx="1842008" cy="845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2BBB6-D3B0-D554-527E-B4AF345E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270" y="4653723"/>
            <a:ext cx="2747430" cy="177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50B50-ED4E-BCD4-496D-7C63F2394A69}"/>
              </a:ext>
            </a:extLst>
          </p:cNvPr>
          <p:cNvSpPr txBox="1"/>
          <p:nvPr/>
        </p:nvSpPr>
        <p:spPr>
          <a:xfrm>
            <a:off x="316992" y="294307"/>
            <a:ext cx="11070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AlphaFold2 predictions-&gt; PDB alignments and RMSD calculation: </a:t>
            </a:r>
            <a:r>
              <a:rPr lang="en-US" sz="2400" dirty="0" err="1">
                <a:solidFill>
                  <a:srgbClr val="FF0000"/>
                </a:solidFill>
              </a:rPr>
              <a:t>Biopython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57613-B76B-2CF8-86C4-8239CA2FCB65}"/>
              </a:ext>
            </a:extLst>
          </p:cNvPr>
          <p:cNvSpPr txBox="1"/>
          <p:nvPr/>
        </p:nvSpPr>
        <p:spPr>
          <a:xfrm>
            <a:off x="2298617" y="5318034"/>
            <a:ext cx="11070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output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065524A-4710-C267-DD0D-7259CAA72884}"/>
              </a:ext>
            </a:extLst>
          </p:cNvPr>
          <p:cNvSpPr/>
          <p:nvPr/>
        </p:nvSpPr>
        <p:spPr>
          <a:xfrm>
            <a:off x="3569381" y="1093527"/>
            <a:ext cx="373313" cy="16665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4D5CE-F5D1-6CB5-497B-191043357E0E}"/>
              </a:ext>
            </a:extLst>
          </p:cNvPr>
          <p:cNvSpPr txBox="1"/>
          <p:nvPr/>
        </p:nvSpPr>
        <p:spPr>
          <a:xfrm>
            <a:off x="918925" y="958618"/>
            <a:ext cx="275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Appending calculated RMSD values to list for plotting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5589977-D0FA-429B-94FA-2141E9A64D1B}"/>
              </a:ext>
            </a:extLst>
          </p:cNvPr>
          <p:cNvSpPr/>
          <p:nvPr/>
        </p:nvSpPr>
        <p:spPr>
          <a:xfrm>
            <a:off x="3569380" y="1496010"/>
            <a:ext cx="373313" cy="58477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BE26B-077C-BF33-4900-E4F129018BF3}"/>
              </a:ext>
            </a:extLst>
          </p:cNvPr>
          <p:cNvSpPr txBox="1"/>
          <p:nvPr/>
        </p:nvSpPr>
        <p:spPr>
          <a:xfrm>
            <a:off x="918925" y="1555192"/>
            <a:ext cx="275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generating and saving .</a:t>
            </a:r>
            <a:r>
              <a:rPr lang="en-US" sz="1200" dirty="0" err="1"/>
              <a:t>pdb</a:t>
            </a:r>
            <a:r>
              <a:rPr lang="en-US" sz="1200" dirty="0"/>
              <a:t> file for aligned tag structures  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69DC81B-83D7-BC71-DE2C-4F5691510D51}"/>
              </a:ext>
            </a:extLst>
          </p:cNvPr>
          <p:cNvSpPr/>
          <p:nvPr/>
        </p:nvSpPr>
        <p:spPr>
          <a:xfrm>
            <a:off x="3569379" y="2519968"/>
            <a:ext cx="373313" cy="19345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A427C6-AE6C-D472-F395-35D67BF5588C}"/>
              </a:ext>
            </a:extLst>
          </p:cNvPr>
          <p:cNvSpPr txBox="1"/>
          <p:nvPr/>
        </p:nvSpPr>
        <p:spPr>
          <a:xfrm>
            <a:off x="809993" y="3348736"/>
            <a:ext cx="2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Proof of Concept Plotting </a:t>
            </a:r>
          </a:p>
        </p:txBody>
      </p:sp>
    </p:spTree>
    <p:extLst>
      <p:ext uri="{BB962C8B-B14F-4D97-AF65-F5344CB8AC3E}">
        <p14:creationId xmlns:p14="http://schemas.microsoft.com/office/powerpoint/2010/main" val="2578327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D0F5C7-7213-48C5-AD83-2AD8C540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50" y="3025126"/>
            <a:ext cx="1454779" cy="2922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DEEAE-B9E6-490F-B963-7496C1D71064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Interface: </a:t>
            </a:r>
            <a:r>
              <a:rPr lang="en-US" b="1" dirty="0"/>
              <a:t>Never judge a book (interface) by its cover </a:t>
            </a:r>
            <a:endParaRPr lang="en-US" sz="1800" b="1" dirty="0"/>
          </a:p>
        </p:txBody>
      </p:sp>
      <p:pic>
        <p:nvPicPr>
          <p:cNvPr id="11" name="Content Placeholder 10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386B9614-3ABF-4E1B-B774-7A7501B1D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80227" y="1524347"/>
            <a:ext cx="5333653" cy="5333653"/>
          </a:xfrm>
        </p:spPr>
      </p:pic>
      <p:pic>
        <p:nvPicPr>
          <p:cNvPr id="17" name="Picture 16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57720B6E-6114-4571-A1C8-F8A2306B8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342" y="2144658"/>
            <a:ext cx="7276496" cy="4093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81F544-4B29-41C9-BBA3-EA7E125B1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623"/>
          <a:stretch/>
        </p:blipFill>
        <p:spPr>
          <a:xfrm>
            <a:off x="1850470" y="2348673"/>
            <a:ext cx="6304240" cy="3398984"/>
          </a:xfrm>
          <a:prstGeom prst="rect">
            <a:avLst/>
          </a:prstGeom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6698CB-5BDC-45E4-BA91-8B0C41C27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881" y="2370445"/>
            <a:ext cx="1937829" cy="1085400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DF79D94-8358-4C64-A4B1-94D0D3301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974" y="2531252"/>
            <a:ext cx="987095" cy="743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12FD06-FA3A-437E-9658-2DA7BA523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369798">
            <a:off x="10572638" y="2410537"/>
            <a:ext cx="1609950" cy="685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EC8C8D-7659-48D7-AB09-51AE3218A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369798">
            <a:off x="8640536" y="5655455"/>
            <a:ext cx="1609950" cy="685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660051-2DAD-4988-AFCF-2D74D38D31D8}"/>
              </a:ext>
            </a:extLst>
          </p:cNvPr>
          <p:cNvSpPr txBox="1"/>
          <p:nvPr/>
        </p:nvSpPr>
        <p:spPr>
          <a:xfrm>
            <a:off x="1850470" y="863925"/>
            <a:ext cx="6362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Purpose:</a:t>
            </a:r>
          </a:p>
          <a:p>
            <a:pPr marL="342900" indent="-342900">
              <a:buAutoNum type="arabicPeriod"/>
            </a:pPr>
            <a:r>
              <a:rPr lang="en-US" dirty="0"/>
              <a:t>Incorporate a front-end/back-end implementation</a:t>
            </a:r>
          </a:p>
          <a:p>
            <a:pPr marL="342900" indent="-342900">
              <a:buAutoNum type="arabicPeriod"/>
            </a:pPr>
            <a:r>
              <a:rPr lang="en-US" dirty="0"/>
              <a:t>Very intuitive, simple design</a:t>
            </a:r>
          </a:p>
          <a:p>
            <a:pPr marL="342900" indent="-342900">
              <a:buAutoNum type="arabicPeriod"/>
            </a:pPr>
            <a:r>
              <a:rPr lang="en-US" dirty="0"/>
              <a:t>Universal device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8D4B8DB-9012-4AD0-9509-6F6E833C0D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6077" y="2318495"/>
            <a:ext cx="2236549" cy="52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57720B6E-6114-4571-A1C8-F8A2306B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538770"/>
            <a:ext cx="8095573" cy="455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3F732-65D7-43C2-9C62-C57E4362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7" y="1768551"/>
            <a:ext cx="7020738" cy="36892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150BA-A535-4202-83FB-D936EFE31215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Interface: </a:t>
            </a:r>
            <a:r>
              <a:rPr lang="en-US" b="1" dirty="0"/>
              <a:t>Never judge a book (interface) by its cover </a:t>
            </a: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55FC1-7E5D-4B6B-B9BF-94DD5314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250" y="3025126"/>
            <a:ext cx="1454779" cy="2922965"/>
          </a:xfrm>
          <a:prstGeom prst="rect">
            <a:avLst/>
          </a:prstGeom>
        </p:spPr>
      </p:pic>
      <p:pic>
        <p:nvPicPr>
          <p:cNvPr id="14" name="Content Placeholder 10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67B7A2D1-25E8-4029-B781-942A156F2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45609" y="1535160"/>
            <a:ext cx="5333653" cy="533365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7857E2-3C45-4C47-A0D1-AC8C7549B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69798">
            <a:off x="10572638" y="2410537"/>
            <a:ext cx="1609950" cy="685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C9C4D5-0DE1-4557-A3BD-42F672684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69798">
            <a:off x="8640536" y="5655455"/>
            <a:ext cx="1609950" cy="6858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185F23-8549-4757-B50B-6CD2046CABCE}"/>
              </a:ext>
            </a:extLst>
          </p:cNvPr>
          <p:cNvSpPr/>
          <p:nvPr/>
        </p:nvSpPr>
        <p:spPr>
          <a:xfrm>
            <a:off x="8114908" y="3429000"/>
            <a:ext cx="1161374" cy="54603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7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B150BA-A535-4202-83FB-D936EFE31215}"/>
              </a:ext>
            </a:extLst>
          </p:cNvPr>
          <p:cNvSpPr txBox="1"/>
          <p:nvPr/>
        </p:nvSpPr>
        <p:spPr>
          <a:xfrm>
            <a:off x="142875" y="104716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 Interface: </a:t>
            </a:r>
            <a:r>
              <a:rPr lang="en-US" b="1" dirty="0"/>
              <a:t>Never judge a book (interface) by its cover </a:t>
            </a:r>
            <a:endParaRPr lang="en-US" sz="18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857E2-3C45-4C47-A0D1-AC8C7549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369798">
            <a:off x="10572638" y="2943937"/>
            <a:ext cx="1609950" cy="68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6E185-57A6-42DB-97B3-DE9957A7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2" y="1666374"/>
            <a:ext cx="12012701" cy="933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C41C94-E1D1-49DE-9127-EEA3A800F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26" y="3621342"/>
            <a:ext cx="5763429" cy="12860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EAFBBE-6522-459D-B4F7-727C2E288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68" y="5957860"/>
            <a:ext cx="2981741" cy="552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AAE038-16A6-4B99-A16D-940EEDE6C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571" y="3888042"/>
            <a:ext cx="5239481" cy="2229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6C1D79-F315-42F9-9BC9-EFDA0D328CAB}"/>
              </a:ext>
            </a:extLst>
          </p:cNvPr>
          <p:cNvSpPr txBox="1"/>
          <p:nvPr/>
        </p:nvSpPr>
        <p:spPr>
          <a:xfrm>
            <a:off x="-270571" y="1285364"/>
            <a:ext cx="64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“How do I specify the amount of protein sequences?”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458123-45C4-400A-9C41-1588120B6FC6}"/>
              </a:ext>
            </a:extLst>
          </p:cNvPr>
          <p:cNvSpPr txBox="1"/>
          <p:nvPr/>
        </p:nvSpPr>
        <p:spPr>
          <a:xfrm>
            <a:off x="-358122" y="3382497"/>
            <a:ext cx="644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“How do I generate all variants and store them?”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2E3D43-220F-4FF4-BE1A-EBC819E29E29}"/>
              </a:ext>
            </a:extLst>
          </p:cNvPr>
          <p:cNvSpPr txBox="1"/>
          <p:nvPr/>
        </p:nvSpPr>
        <p:spPr>
          <a:xfrm>
            <a:off x="6233021" y="2920832"/>
            <a:ext cx="514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“How do I get the aligned variant </a:t>
            </a:r>
            <a:r>
              <a:rPr lang="en-US" dirty="0" err="1"/>
              <a:t>pdb</a:t>
            </a:r>
            <a:r>
              <a:rPr lang="en-US" dirty="0"/>
              <a:t>(s)… what about the RMSD plot(s)?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22602-8727-49AC-8405-56C252EA7875}"/>
              </a:ext>
            </a:extLst>
          </p:cNvPr>
          <p:cNvSpPr txBox="1"/>
          <p:nvPr/>
        </p:nvSpPr>
        <p:spPr>
          <a:xfrm>
            <a:off x="6505443" y="5487539"/>
            <a:ext cx="514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“How can I process the sequences given?”</a:t>
            </a:r>
          </a:p>
        </p:txBody>
      </p:sp>
    </p:spTree>
    <p:extLst>
      <p:ext uri="{BB962C8B-B14F-4D97-AF65-F5344CB8AC3E}">
        <p14:creationId xmlns:p14="http://schemas.microsoft.com/office/powerpoint/2010/main" val="226793525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00B05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702</Words>
  <Application>Microsoft Macintosh PowerPoint</Application>
  <PresentationFormat>Widescreen</PresentationFormat>
  <Paragraphs>137</Paragraphs>
  <Slides>16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 Light</vt:lpstr>
      <vt:lpstr>Calibri</vt:lpstr>
      <vt:lpstr>Helvetica Neue</vt:lpstr>
      <vt:lpstr>Rockwell Nova Light</vt:lpstr>
      <vt:lpstr>Wingdings</vt:lpstr>
      <vt:lpstr>LeafVTI</vt:lpstr>
      <vt:lpstr>Uni-TAGGER: A U.I. FOR ALPHAFOLD EVALUATION OF RECOMBINANT  TAG- INDUCED CONFORMATIONAL SHIFTING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Directions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COMBI-TAGGER: A U.I. FOR ALPHAFOLD EVALUATION OF RECOMBINANT TAG INDUCED CONFORMATIONAL SHIFTING</dc:title>
  <dc:creator>Scott, Henry</dc:creator>
  <cp:lastModifiedBy>Scott, Henry</cp:lastModifiedBy>
  <cp:revision>5</cp:revision>
  <dcterms:created xsi:type="dcterms:W3CDTF">2022-09-22T15:16:56Z</dcterms:created>
  <dcterms:modified xsi:type="dcterms:W3CDTF">2022-09-23T07:53:53Z</dcterms:modified>
</cp:coreProperties>
</file>